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6" r:id="rId8"/>
    <p:sldId id="267" r:id="rId9"/>
    <p:sldId id="303" r:id="rId10"/>
    <p:sldId id="270" r:id="rId11"/>
    <p:sldId id="271" r:id="rId12"/>
    <p:sldId id="278" r:id="rId13"/>
    <p:sldId id="279" r:id="rId14"/>
    <p:sldId id="282" r:id="rId15"/>
    <p:sldId id="284" r:id="rId16"/>
    <p:sldId id="285" r:id="rId17"/>
    <p:sldId id="297" r:id="rId18"/>
    <p:sldId id="287" r:id="rId19"/>
    <p:sldId id="301" r:id="rId20"/>
    <p:sldId id="302" r:id="rId21"/>
    <p:sldId id="293" r:id="rId22"/>
    <p:sldId id="288" r:id="rId23"/>
    <p:sldId id="290" r:id="rId24"/>
    <p:sldId id="295" r:id="rId25"/>
    <p:sldId id="292" r:id="rId26"/>
    <p:sldId id="298" r:id="rId27"/>
  </p:sldIdLst>
  <p:sldSz cx="9144000" cy="6858000" type="screen4x3"/>
  <p:notesSz cx="6735763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108" d="100"/>
          <a:sy n="108" d="100"/>
        </p:scale>
        <p:origin x="-17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DEA1-68C4-4522-9731-07E9147A0783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5C-BD9D-4992-8A2B-5489C9E3B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DEA1-68C4-4522-9731-07E9147A0783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5C-BD9D-4992-8A2B-5489C9E3B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DEA1-68C4-4522-9731-07E9147A0783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5C-BD9D-4992-8A2B-5489C9E3B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DEA1-68C4-4522-9731-07E9147A0783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5C-BD9D-4992-8A2B-5489C9E3B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DEA1-68C4-4522-9731-07E9147A0783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5C-BD9D-4992-8A2B-5489C9E3B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DEA1-68C4-4522-9731-07E9147A0783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5C-BD9D-4992-8A2B-5489C9E3B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DEA1-68C4-4522-9731-07E9147A0783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5C-BD9D-4992-8A2B-5489C9E3B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DEA1-68C4-4522-9731-07E9147A0783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8F4A5C-BD9D-4992-8A2B-5489C9E3B2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DEA1-68C4-4522-9731-07E9147A0783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5C-BD9D-4992-8A2B-5489C9E3B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DEA1-68C4-4522-9731-07E9147A0783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88F4A5C-BD9D-4992-8A2B-5489C9E3B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3DDEA1-68C4-4522-9731-07E9147A0783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F4A5C-BD9D-4992-8A2B-5489C9E3B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3DDEA1-68C4-4522-9731-07E9147A0783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8F4A5C-BD9D-4992-8A2B-5489C9E3B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ДГТ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4728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2636912"/>
            <a:ext cx="8064896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  <a:defRPr/>
            </a:pPr>
            <a:endParaRPr lang="ru-RU" sz="2000" dirty="0" smtClean="0">
              <a:solidFill>
                <a:srgbClr val="FFFF66"/>
              </a:solidFill>
              <a:latin typeface="Arial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000" dirty="0" smtClean="0">
                <a:solidFill>
                  <a:srgbClr val="FFFF66"/>
                </a:solidFill>
                <a:latin typeface="Arial" charset="0"/>
              </a:rPr>
              <a:t>Федеральное </a:t>
            </a:r>
            <a:r>
              <a:rPr lang="ru-RU" sz="2000" dirty="0">
                <a:solidFill>
                  <a:srgbClr val="FFFF66"/>
                </a:solidFill>
                <a:latin typeface="Arial" charset="0"/>
              </a:rPr>
              <a:t>государственное </a:t>
            </a:r>
            <a:r>
              <a:rPr lang="ru-RU" sz="2000" dirty="0" smtClean="0">
                <a:solidFill>
                  <a:srgbClr val="FFFF66"/>
                </a:solidFill>
                <a:latin typeface="Arial" charset="0"/>
              </a:rPr>
              <a:t>бюджетное </a:t>
            </a:r>
            <a:endParaRPr lang="ru-RU" sz="2000" dirty="0">
              <a:solidFill>
                <a:srgbClr val="FFFF66"/>
              </a:solidFill>
              <a:latin typeface="Arial" charset="0"/>
            </a:endParaRPr>
          </a:p>
          <a:p>
            <a:pPr algn="ctr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ru-RU" sz="2000" dirty="0">
                <a:solidFill>
                  <a:srgbClr val="FFFF66"/>
                </a:solidFill>
                <a:latin typeface="Arial" charset="0"/>
              </a:rPr>
              <a:t>образовательное </a:t>
            </a:r>
            <a:r>
              <a:rPr lang="ru-RU" sz="2000" dirty="0" smtClean="0">
                <a:solidFill>
                  <a:srgbClr val="FFFF66"/>
                </a:solidFill>
                <a:latin typeface="Arial" charset="0"/>
              </a:rPr>
              <a:t>учреждение высшего  </a:t>
            </a:r>
            <a:r>
              <a:rPr lang="ru-RU" sz="2000" dirty="0">
                <a:solidFill>
                  <a:srgbClr val="FFFF66"/>
                </a:solidFill>
                <a:latin typeface="Arial" charset="0"/>
              </a:rPr>
              <a:t>образования</a:t>
            </a:r>
            <a:endParaRPr lang="en-US" sz="2000" dirty="0">
              <a:solidFill>
                <a:srgbClr val="FFFF66"/>
              </a:solidFill>
              <a:latin typeface="Bauhaus 93" pitchFamily="82" charset="0"/>
            </a:endParaRPr>
          </a:p>
          <a:p>
            <a:pPr algn="ctr" eaLnBrk="0" hangingPunct="0">
              <a:spcBef>
                <a:spcPct val="10000"/>
              </a:spcBef>
              <a:defRPr/>
            </a:pPr>
            <a:r>
              <a:rPr lang="ru-RU" sz="2800" dirty="0">
                <a:solidFill>
                  <a:srgbClr val="FFFF66"/>
                </a:solidFill>
                <a:latin typeface="Arial" charset="0"/>
              </a:rPr>
              <a:t>«</a:t>
            </a:r>
            <a:r>
              <a:rPr lang="ru-RU" sz="2800" b="1" dirty="0">
                <a:solidFill>
                  <a:srgbClr val="FFFF66"/>
                </a:solidFill>
                <a:latin typeface="Arial" charset="0"/>
              </a:rPr>
              <a:t>Донской государственный </a:t>
            </a:r>
            <a:endParaRPr lang="ru-RU" sz="2800" b="1" dirty="0" smtClean="0">
              <a:solidFill>
                <a:srgbClr val="FFFF66"/>
              </a:solidFill>
              <a:latin typeface="Arial" charset="0"/>
            </a:endParaRPr>
          </a:p>
          <a:p>
            <a:pPr algn="ctr" eaLnBrk="0" hangingPunct="0">
              <a:spcBef>
                <a:spcPct val="10000"/>
              </a:spcBef>
              <a:defRPr/>
            </a:pPr>
            <a:r>
              <a:rPr lang="ru-RU" sz="2800" b="1" dirty="0" smtClean="0">
                <a:solidFill>
                  <a:srgbClr val="FFFF66"/>
                </a:solidFill>
                <a:latin typeface="Arial" charset="0"/>
              </a:rPr>
              <a:t>технический </a:t>
            </a:r>
            <a:r>
              <a:rPr lang="ru-RU" sz="2800" b="1" dirty="0">
                <a:solidFill>
                  <a:srgbClr val="FFFF66"/>
                </a:solidFill>
                <a:latin typeface="Arial" charset="0"/>
              </a:rPr>
              <a:t>университет»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725144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FFFF66"/>
                </a:solidFill>
                <a:latin typeface="Arial" charset="0"/>
              </a:rPr>
              <a:t>ОПОРНЫЙ МНОГОПРОФИЛЬНЫЙ УНИВЕРСИТЕТ РОСТОВСКОЙ ОБЛАСТИ</a:t>
            </a:r>
            <a:endParaRPr lang="ru-RU" sz="2800" b="1" dirty="0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Материально-техническая база института</a:t>
            </a:r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528040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68144" y="2924944"/>
            <a:ext cx="3275856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20000"/>
              </a:spcBef>
              <a:defRPr/>
            </a:pPr>
            <a:r>
              <a:rPr kumimoji="1" lang="ru-RU" sz="2800" b="1" dirty="0" smtClean="0">
                <a:solidFill>
                  <a:srgbClr val="FFFF99"/>
                </a:solidFill>
              </a:rPr>
              <a:t>5 компьютерных классов</a:t>
            </a:r>
          </a:p>
          <a:p>
            <a:pPr algn="ctr" eaLnBrk="0" hangingPunct="0">
              <a:lnSpc>
                <a:spcPct val="75000"/>
              </a:lnSpc>
              <a:spcBef>
                <a:spcPct val="20000"/>
              </a:spcBef>
              <a:defRPr/>
            </a:pPr>
            <a:r>
              <a:rPr kumimoji="1" lang="ru-RU" sz="2800" b="1" dirty="0" smtClean="0">
                <a:solidFill>
                  <a:srgbClr val="FFFF99"/>
                </a:solidFill>
              </a:rPr>
              <a:t>бесплатный доступ в Интернет</a:t>
            </a:r>
            <a:endParaRPr lang="ru-RU" sz="2800" b="1" dirty="0">
              <a:solidFill>
                <a:srgbClr val="FFFF99"/>
              </a:solidFill>
            </a:endParaRPr>
          </a:p>
        </p:txBody>
      </p:sp>
      <p:pic>
        <p:nvPicPr>
          <p:cNvPr id="6" name="Содержимое 3" descr="emb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3860" y="188640"/>
            <a:ext cx="2101992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0" descr="IMG_4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32621"/>
            <a:ext cx="3960440" cy="296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268760"/>
            <a:ext cx="4572446" cy="332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ru-RU" sz="2800" b="1" dirty="0" smtClean="0">
                <a:solidFill>
                  <a:srgbClr val="FFFF99"/>
                </a:solidFill>
                <a:latin typeface="Times New Roman" pitchFamily="18" charset="0"/>
              </a:rPr>
              <a:t>Аудитории с современными техническими средствами обучения</a:t>
            </a:r>
          </a:p>
        </p:txBody>
      </p:sp>
      <p:pic>
        <p:nvPicPr>
          <p:cNvPr id="7" name="Содержимое 3" descr="emb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3860" y="188640"/>
            <a:ext cx="2101992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kumimoji="1" lang="ru-RU" sz="2800" b="1" dirty="0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pic>
        <p:nvPicPr>
          <p:cNvPr id="8" name="Picture 6" descr="IMG_02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4814411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95536" y="332656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ru-RU" sz="2800" b="1" dirty="0" smtClean="0">
                <a:solidFill>
                  <a:srgbClr val="FFFF99"/>
                </a:solidFill>
                <a:latin typeface="Times New Roman" pitchFamily="18" charset="0"/>
              </a:rPr>
              <a:t>Учебные лаборатории</a:t>
            </a:r>
          </a:p>
        </p:txBody>
      </p:sp>
      <p:pic>
        <p:nvPicPr>
          <p:cNvPr id="7" name="Содержимое 3" descr="emb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88640"/>
            <a:ext cx="2101992" cy="1944216"/>
          </a:xfrm>
          <a:prstGeom prst="rect">
            <a:avLst/>
          </a:prstGeom>
        </p:spPr>
      </p:pic>
      <p:pic>
        <p:nvPicPr>
          <p:cNvPr id="12" name="Picture 4" descr="l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356992"/>
            <a:ext cx="4826467" cy="322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l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124744"/>
            <a:ext cx="4239179" cy="282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5040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kumimoji="1" lang="ru-RU" sz="2800" b="1" dirty="0" smtClean="0">
                <a:solidFill>
                  <a:srgbClr val="FFFF99"/>
                </a:solidFill>
                <a:latin typeface="Times New Roman" pitchFamily="18" charset="0"/>
              </a:rPr>
              <a:t>Условия для занятий спортом: </a:t>
            </a:r>
          </a:p>
          <a:p>
            <a:pPr algn="ctr" eaLnBrk="0" hangingPunct="0">
              <a:defRPr/>
            </a:pPr>
            <a:r>
              <a:rPr kumimoji="1" lang="ru-RU" sz="2800" b="1" dirty="0" smtClean="0">
                <a:solidFill>
                  <a:srgbClr val="FFFF99"/>
                </a:solidFill>
                <a:latin typeface="Times New Roman" pitchFamily="18" charset="0"/>
              </a:rPr>
              <a:t>бассейн, тренажерный зал, спортивный зал</a:t>
            </a:r>
          </a:p>
        </p:txBody>
      </p:sp>
      <p:pic>
        <p:nvPicPr>
          <p:cNvPr id="7" name="Содержимое 3" descr="em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3860" y="188640"/>
            <a:ext cx="2101992" cy="1944216"/>
          </a:xfrm>
          <a:prstGeom prst="rect">
            <a:avLst/>
          </a:prstGeom>
        </p:spPr>
      </p:pic>
      <p:pic>
        <p:nvPicPr>
          <p:cNvPr id="8" name="Picture 0" descr="IMG_40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20888"/>
            <a:ext cx="46434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Плав_бас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4020537" cy="284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2009_ 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132856"/>
            <a:ext cx="319928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Воспитательная работа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2348880"/>
            <a:ext cx="4040188" cy="838200"/>
          </a:xfrm>
        </p:spPr>
        <p:txBody>
          <a:bodyPr/>
          <a:lstStyle/>
          <a:p>
            <a:r>
              <a:rPr lang="ru-RU" dirty="0" smtClean="0">
                <a:solidFill>
                  <a:srgbClr val="FFFF99"/>
                </a:solidFill>
              </a:rPr>
              <a:t>Экскурсии</a:t>
            </a:r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99"/>
                </a:solidFill>
              </a:rPr>
              <a:t>Спортивные соревнования</a:t>
            </a:r>
            <a:endParaRPr lang="ru-RU" dirty="0">
              <a:solidFill>
                <a:srgbClr val="FFFF99"/>
              </a:solidFill>
            </a:endParaRPr>
          </a:p>
        </p:txBody>
      </p:sp>
      <p:pic>
        <p:nvPicPr>
          <p:cNvPr id="4" name="Содержимое 3" descr="em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3860" y="188640"/>
            <a:ext cx="2101992" cy="1944216"/>
          </a:xfrm>
          <a:prstGeom prst="rect">
            <a:avLst/>
          </a:prstGeom>
        </p:spPr>
      </p:pic>
      <p:pic>
        <p:nvPicPr>
          <p:cNvPr id="10" name="Рисунок 7" descr="P102070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4040188" cy="303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IMG_945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4257897" cy="283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S50005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412776"/>
            <a:ext cx="25193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4321175" cy="28797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Студенческий пожарно-спасательный отряд</a:t>
            </a:r>
          </a:p>
        </p:txBody>
      </p:sp>
      <p:pic>
        <p:nvPicPr>
          <p:cNvPr id="5632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417512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838" y="3578225"/>
            <a:ext cx="4329112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28800"/>
            <a:ext cx="314516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emb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3860" y="188640"/>
            <a:ext cx="2101992" cy="19442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9144000" cy="1628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Конкурсы художественной самодеятельности</a:t>
            </a:r>
          </a:p>
        </p:txBody>
      </p:sp>
      <p:pic>
        <p:nvPicPr>
          <p:cNvPr id="51203" name="Рисунок 4" descr="ВИСН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5078158" cy="333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Заворин_4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067944" y="3693165"/>
            <a:ext cx="4760268" cy="316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emb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3860" y="188640"/>
            <a:ext cx="2101992" cy="19442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90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6635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Формы и сроки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7452320" cy="5544616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6000" dirty="0" smtClean="0"/>
              <a:t>ОЧНАЯ ФОРМА  - 4 ГОДА</a:t>
            </a:r>
          </a:p>
          <a:p>
            <a:pPr algn="ctr"/>
            <a:r>
              <a:rPr lang="ru-RU" sz="6000" dirty="0" smtClean="0"/>
              <a:t>ОЧНО-ЗАОЧНАЯ ФОРМА - 4 ГОДА</a:t>
            </a:r>
          </a:p>
          <a:p>
            <a:pPr algn="ctr"/>
            <a:r>
              <a:rPr lang="ru-RU" sz="6000" dirty="0" smtClean="0"/>
              <a:t> ЗАОЧНАЯ ФОРМА - 4,5  ГОДА</a:t>
            </a:r>
          </a:p>
          <a:p>
            <a:pPr algn="ctr"/>
            <a:r>
              <a:rPr lang="ru-RU" sz="6000" dirty="0" smtClean="0"/>
              <a:t> </a:t>
            </a:r>
          </a:p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ДЛЯ ЛИЦ , ИМЕЮЩИХ  </a:t>
            </a:r>
          </a:p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ПРОФЕССИОНАЛЬНОЕ ОБРАЗОВАНИЕ </a:t>
            </a:r>
          </a:p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(СРЕДНЕЕ, ВЫСШЕЕ) </a:t>
            </a:r>
          </a:p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В ОБЛАСТИ  СООТВЕТВУЮЩЕЙ ПРОФИЛЮ НАПРАВЛЕНИЯ ПОДГОТОВКИ,СРОК ОБУЧЕНИЯ СОКРАЩАЕТСЯ</a:t>
            </a:r>
            <a:r>
              <a:rPr lang="ru-RU" sz="6000" dirty="0" smtClean="0"/>
              <a:t>:</a:t>
            </a:r>
          </a:p>
          <a:p>
            <a:pPr algn="ctr"/>
            <a:r>
              <a:rPr lang="ru-RU" sz="6000" dirty="0" smtClean="0"/>
              <a:t>ОЧНАЯ ФОРМА  - 3 ГОДА</a:t>
            </a:r>
          </a:p>
          <a:p>
            <a:pPr algn="ctr"/>
            <a:r>
              <a:rPr lang="ru-RU" sz="6000" dirty="0" smtClean="0"/>
              <a:t>ОЧНО-ЗАОЧНАЯ ФОРМА - 3 ГОДА</a:t>
            </a:r>
          </a:p>
          <a:p>
            <a:pPr algn="ctr"/>
            <a:r>
              <a:rPr lang="ru-RU" sz="6000" dirty="0" smtClean="0"/>
              <a:t> ЗАОЧНАЯ ФОРМА - 3,5  ГОДА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Содержимое 3" descr="em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3860" y="188640"/>
            <a:ext cx="210199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272808" cy="14401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Количество бюджетных </a:t>
            </a:r>
            <a:br>
              <a:rPr lang="ru-RU" sz="36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мест в 2019 году</a:t>
            </a:r>
          </a:p>
        </p:txBody>
      </p:sp>
      <p:pic>
        <p:nvPicPr>
          <p:cNvPr id="4" name="Содержимое 3" descr="em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6672" y="188640"/>
            <a:ext cx="1479180" cy="1368152"/>
          </a:xfrm>
          <a:prstGeom prst="rect">
            <a:avLst/>
          </a:prstGeo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006939"/>
              </p:ext>
            </p:extLst>
          </p:nvPr>
        </p:nvGraphicFramePr>
        <p:xfrm>
          <a:off x="611560" y="1700808"/>
          <a:ext cx="7920879" cy="4663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944216"/>
                <a:gridCol w="504056"/>
                <a:gridCol w="753812"/>
                <a:gridCol w="999030"/>
                <a:gridCol w="784952"/>
                <a:gridCol w="856311"/>
                <a:gridCol w="1070390"/>
              </a:tblGrid>
              <a:tr h="426961"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Код</a:t>
                      </a:r>
                      <a:endParaRPr lang="ru-RU" sz="10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Направление подготовки </a:t>
                      </a:r>
                      <a:endParaRPr lang="ru-RU" sz="10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Очное обучение</a:t>
                      </a:r>
                      <a:endParaRPr lang="ru-RU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Заочное обучение</a:t>
                      </a:r>
                      <a:endParaRPr lang="ru-RU" sz="1000" dirty="0"/>
                    </a:p>
                  </a:txBody>
                  <a:tcPr anchor="ctr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8969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Всего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в т.ч. квоты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Всего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в т.ч. квоты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5167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Целевого приема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Для</a:t>
                      </a:r>
                      <a:r>
                        <a:rPr lang="ru-RU" sz="10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имеющих особое право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Целевого приема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Для</a:t>
                      </a:r>
                      <a:r>
                        <a:rPr lang="ru-RU" sz="10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имеющих особое право</a:t>
                      </a:r>
                      <a:endParaRPr lang="ru-RU" sz="100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09.03.02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Информационные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системы и технологии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18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989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43.03.01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Сервис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10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989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43.03.02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Туризм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7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989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39.03.02 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Соц.работа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15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989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44.03.01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Пед.образование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21</a:t>
                      </a:r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801100" y="16002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092485" y="293638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3541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Лица, имеющие особое право при приеме</a:t>
            </a:r>
            <a:endParaRPr lang="ru-RU" sz="3600" b="1" dirty="0">
              <a:solidFill>
                <a:srgbClr val="FFFF66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b="1" dirty="0" smtClean="0"/>
              <a:t> </a:t>
            </a:r>
            <a:endParaRPr lang="ru-RU" sz="4000" dirty="0" smtClean="0"/>
          </a:p>
          <a:p>
            <a:pPr marL="0" indent="0" algn="just">
              <a:defRPr/>
            </a:pPr>
            <a:r>
              <a:rPr lang="ru-RU" sz="3600" dirty="0" smtClean="0"/>
              <a:t> дети –сироты,</a:t>
            </a:r>
          </a:p>
          <a:p>
            <a:pPr marL="0" indent="0" algn="just">
              <a:defRPr/>
            </a:pPr>
            <a:r>
              <a:rPr lang="ru-RU" sz="3600" dirty="0" smtClean="0"/>
              <a:t> дети, оставшиеся без попечения                          родителей, </a:t>
            </a:r>
          </a:p>
          <a:p>
            <a:pPr marL="0" indent="0" algn="just">
              <a:defRPr/>
            </a:pPr>
            <a:r>
              <a:rPr lang="ru-RU" sz="3600" dirty="0" smtClean="0"/>
              <a:t>дети-инвалиды, </a:t>
            </a:r>
          </a:p>
          <a:p>
            <a:pPr marL="0" indent="0" algn="just">
              <a:defRPr/>
            </a:pPr>
            <a:r>
              <a:rPr lang="ru-RU" sz="3600" dirty="0" smtClean="0"/>
              <a:t>инвалиды I и II групп,</a:t>
            </a:r>
          </a:p>
          <a:p>
            <a:pPr marL="0" indent="0" algn="just">
              <a:defRPr/>
            </a:pPr>
            <a:r>
              <a:rPr lang="ru-RU" sz="3600" dirty="0" smtClean="0"/>
              <a:t>инвалиды с детства,</a:t>
            </a:r>
          </a:p>
          <a:p>
            <a:pPr marL="0" indent="0" algn="just">
              <a:defRPr/>
            </a:pPr>
            <a:r>
              <a:rPr lang="ru-RU" sz="3600" dirty="0" smtClean="0"/>
              <a:t>инвалиды, вследствие военной    травмы</a:t>
            </a:r>
          </a:p>
          <a:p>
            <a:endParaRPr lang="ru-RU" dirty="0"/>
          </a:p>
        </p:txBody>
      </p:sp>
      <p:pic>
        <p:nvPicPr>
          <p:cNvPr id="4" name="Содержимое 3" descr="em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6672" y="188640"/>
            <a:ext cx="1479180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7859216" cy="3600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99"/>
                </a:solidFill>
                <a:latin typeface="+mn-lt"/>
              </a:rPr>
              <a:t>ИНСТИТУТ ТЕХНОЛОГИЙ </a:t>
            </a:r>
            <a:br>
              <a:rPr lang="ru-RU" sz="3200" b="1" dirty="0" smtClean="0">
                <a:solidFill>
                  <a:srgbClr val="FFFF99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FF99"/>
                </a:solidFill>
                <a:latin typeface="+mn-lt"/>
              </a:rPr>
              <a:t>(филиал) Донского государственного технического университета </a:t>
            </a:r>
            <a:br>
              <a:rPr lang="ru-RU" sz="3200" b="1" dirty="0" smtClean="0">
                <a:solidFill>
                  <a:srgbClr val="FFFF99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FF99"/>
                </a:solidFill>
                <a:latin typeface="+mn-lt"/>
              </a:rPr>
              <a:t>в г. Волгодонске</a:t>
            </a:r>
            <a:endParaRPr lang="ru-RU" sz="3200" b="1" dirty="0">
              <a:solidFill>
                <a:srgbClr val="FFFF99"/>
              </a:solidFill>
              <a:latin typeface="+mn-lt"/>
            </a:endParaRPr>
          </a:p>
        </p:txBody>
      </p:sp>
      <p:pic>
        <p:nvPicPr>
          <p:cNvPr id="4" name="Содержимое 3" descr="emb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60648"/>
            <a:ext cx="2928754" cy="270892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При приеме могут начислить баллы (не более 10) за следующие индивидуальные достижения:</a:t>
            </a:r>
            <a:endParaRPr lang="ru-RU" sz="3600" b="1" dirty="0">
              <a:solidFill>
                <a:srgbClr val="FFFF66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4" name="Содержимое 3" descr="em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6672" y="188640"/>
            <a:ext cx="1479180" cy="13681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700808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/>
              <a:t>а) наличие статуса чемпиона ... и золотого значка</a:t>
            </a:r>
            <a:r>
              <a:rPr lang="en-US" sz="2800" dirty="0" smtClean="0"/>
              <a:t> </a:t>
            </a:r>
            <a:r>
              <a:rPr lang="ru-RU" sz="2800" dirty="0" smtClean="0"/>
              <a:t>ГТО;</a:t>
            </a:r>
            <a:br>
              <a:rPr lang="ru-RU" sz="2800" dirty="0" smtClean="0"/>
            </a:br>
            <a:endParaRPr lang="ru-RU" sz="2800" dirty="0" smtClean="0"/>
          </a:p>
          <a:p>
            <a:pPr>
              <a:defRPr/>
            </a:pPr>
            <a:r>
              <a:rPr lang="ru-RU" sz="2800" dirty="0" smtClean="0"/>
              <a:t>б) наличие аттестата с отличием;</a:t>
            </a:r>
            <a:br>
              <a:rPr lang="ru-RU" sz="2800" dirty="0" smtClean="0"/>
            </a:br>
            <a:endParaRPr lang="ru-RU" sz="2800" dirty="0" smtClean="0"/>
          </a:p>
          <a:p>
            <a:pPr>
              <a:defRPr/>
            </a:pPr>
            <a:r>
              <a:rPr lang="ru-RU" sz="2800" dirty="0" smtClean="0"/>
              <a:t>в) оценка за итоговое сочинение в выпускном классе;</a:t>
            </a:r>
          </a:p>
          <a:p>
            <a:pPr>
              <a:defRPr/>
            </a:pPr>
            <a:endParaRPr lang="ru-RU" sz="2800" dirty="0" smtClean="0"/>
          </a:p>
          <a:p>
            <a:pPr>
              <a:defRPr/>
            </a:pPr>
            <a:r>
              <a:rPr lang="ru-RU" sz="2800" dirty="0" smtClean="0"/>
              <a:t>г) победы в предметных олимпиадах, творческих конкурсах и физкультурных мероприятиях.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272808" cy="12241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Стоимость обучения в 2019/2020 учебном году</a:t>
            </a:r>
            <a:br>
              <a:rPr lang="ru-RU" sz="36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</a:br>
            <a:endParaRPr lang="ru-RU" sz="3600" b="1" dirty="0" smtClean="0">
              <a:solidFill>
                <a:srgbClr val="FFFF66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Содержимое 3" descr="em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6672" y="188640"/>
            <a:ext cx="1479180" cy="136815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801100" y="16002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092485" y="293638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8064897" cy="4392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505"/>
                <a:gridCol w="3495303"/>
                <a:gridCol w="1266737"/>
                <a:gridCol w="1266737"/>
                <a:gridCol w="1055615"/>
              </a:tblGrid>
              <a:tr h="9317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Код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Направление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Очная</a:t>
                      </a:r>
                    </a:p>
                    <a:p>
                      <a:pPr algn="ctr"/>
                      <a:r>
                        <a:rPr lang="ru-RU" sz="1400" dirty="0" smtClean="0"/>
                        <a:t>форма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Очно-заочное</a:t>
                      </a:r>
                      <a:r>
                        <a:rPr lang="ru-RU" sz="1400" dirty="0" smtClean="0"/>
                        <a:t> обучение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Заочная </a:t>
                      </a:r>
                    </a:p>
                    <a:p>
                      <a:pPr algn="ctr"/>
                      <a:r>
                        <a:rPr lang="ru-RU" sz="1400" dirty="0" smtClean="0"/>
                        <a:t>форма</a:t>
                      </a:r>
                      <a:endParaRPr lang="ru-RU" sz="1400" dirty="0"/>
                    </a:p>
                  </a:txBody>
                  <a:tcPr anchor="ctr"/>
                </a:tc>
              </a:tr>
              <a:tr h="6849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09.03.02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Информационные системы и технологии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117000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32500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965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38.03.01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Экономика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100600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65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38.03.02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Менеджмент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65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39.03.02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Социальная работа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65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43.03.01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Сервис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65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43.03.02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Туризм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654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37.03.01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96547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44.03.01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Педагогическое образование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52000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272808" cy="14401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Сроки подачи документов в приемную комиссию на бюджетные места</a:t>
            </a:r>
          </a:p>
        </p:txBody>
      </p:sp>
      <p:pic>
        <p:nvPicPr>
          <p:cNvPr id="4" name="Содержимое 3" descr="em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6672" y="188640"/>
            <a:ext cx="1479180" cy="136815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801100" y="16002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092485" y="293638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281339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u="sng" dirty="0" smtClean="0"/>
              <a:t>на очную форму </a:t>
            </a:r>
            <a:r>
              <a:rPr lang="ru-RU" dirty="0" smtClean="0"/>
              <a:t>обучения </a:t>
            </a:r>
          </a:p>
          <a:p>
            <a:pPr algn="ctr">
              <a:buNone/>
            </a:pPr>
            <a:r>
              <a:rPr lang="ru-RU" dirty="0" smtClean="0"/>
              <a:t>для поступающих только по результатам ЕГЭ – </a:t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</a:rPr>
              <a:t>с 19.06.2020 по 26.07.2020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для имеющих право сдавать вступительные испытания по тестам или профессиональным и творческим вступительным испытаниям ДГТУ – 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</a:rPr>
              <a:t>с 19.06.2020 по 10.07.2020</a:t>
            </a:r>
            <a:r>
              <a:rPr lang="ru-RU" sz="45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на заочную форму </a:t>
            </a:r>
            <a:r>
              <a:rPr lang="ru-RU" u="sng" dirty="0" smtClean="0"/>
              <a:t>обучения </a:t>
            </a:r>
            <a:r>
              <a:rPr lang="ru-RU" dirty="0" smtClean="0"/>
              <a:t>– 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</a:rPr>
              <a:t>с 19.06.2020 по 10.08.2020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272808" cy="14401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Сроки подачи документов в приемную комиссию на места по договорам об оказании платных образовательных услуг</a:t>
            </a:r>
          </a:p>
        </p:txBody>
      </p:sp>
      <p:pic>
        <p:nvPicPr>
          <p:cNvPr id="4" name="Содержимое 3" descr="em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6672" y="188640"/>
            <a:ext cx="1479180" cy="136815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801100" y="16002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092485" y="293638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428133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endParaRPr lang="ru-RU" dirty="0" smtClean="0"/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13.06.2020 по 15.08.2020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600" dirty="0" smtClean="0"/>
              <a:t>для имеющих среднее профессиональное образование и поступающих на обучение по ООП, с учетом уже имеющегося образования, реализуемой по индивидуальным программам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/>
              <a:t>на заочную форму обучения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/>
              <a:t>в сокращенные сроки обучения </a:t>
            </a:r>
            <a:r>
              <a:rPr lang="ru-RU" dirty="0" smtClean="0"/>
              <a:t>–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 1.02.2020 по 15.08.2020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128792" cy="144016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Перечень документов, необходимых для поступления</a:t>
            </a:r>
          </a:p>
        </p:txBody>
      </p:sp>
      <p:pic>
        <p:nvPicPr>
          <p:cNvPr id="4" name="Содержимое 3" descr="em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6672" y="188640"/>
            <a:ext cx="1479180" cy="136815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801100" y="1600200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092485" y="2936383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1988840"/>
            <a:ext cx="8424936" cy="424847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sz="9600" dirty="0" smtClean="0"/>
              <a:t>Документ, удостоверяющий личность </a:t>
            </a:r>
          </a:p>
          <a:p>
            <a:pPr>
              <a:lnSpc>
                <a:spcPct val="120000"/>
              </a:lnSpc>
              <a:buNone/>
            </a:pPr>
            <a:r>
              <a:rPr lang="ru-RU" sz="9600" dirty="0" smtClean="0"/>
              <a:t>(оригинал и копия)</a:t>
            </a:r>
          </a:p>
          <a:p>
            <a:pPr>
              <a:lnSpc>
                <a:spcPct val="120000"/>
              </a:lnSpc>
            </a:pPr>
            <a:r>
              <a:rPr lang="ru-RU" sz="9600" dirty="0" smtClean="0"/>
              <a:t>Документ об образовании   (оригинал и копия) </a:t>
            </a:r>
          </a:p>
          <a:p>
            <a:pPr>
              <a:lnSpc>
                <a:spcPct val="120000"/>
              </a:lnSpc>
            </a:pPr>
            <a:r>
              <a:rPr lang="ru-RU" sz="9600" dirty="0" smtClean="0"/>
              <a:t>6 фотографий 3x4см</a:t>
            </a:r>
          </a:p>
          <a:p>
            <a:pPr>
              <a:lnSpc>
                <a:spcPct val="120000"/>
              </a:lnSpc>
            </a:pPr>
            <a:r>
              <a:rPr lang="ru-RU" sz="9600" dirty="0" smtClean="0"/>
              <a:t>Страховое свидетельство обязательного пенсионного страхования (оригинал и копия)</a:t>
            </a:r>
          </a:p>
          <a:p>
            <a:pPr>
              <a:lnSpc>
                <a:spcPct val="120000"/>
              </a:lnSpc>
            </a:pPr>
            <a:r>
              <a:rPr lang="ru-RU" sz="9600" dirty="0" smtClean="0"/>
              <a:t>Сведения о своих индивидуальных достижениях, указанных в Правилах приема </a:t>
            </a:r>
          </a:p>
          <a:p>
            <a:pPr>
              <a:lnSpc>
                <a:spcPct val="120000"/>
              </a:lnSpc>
            </a:pPr>
            <a:r>
              <a:rPr lang="ru-RU" sz="9600" dirty="0" smtClean="0"/>
              <a:t>Медицинская справка 086-У ( для абитуриентов поступающих на направление Педагогическое образование)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6995120" cy="1368151"/>
          </a:xfrm>
        </p:spPr>
        <p:txBody>
          <a:bodyPr>
            <a:normAutofit/>
          </a:bodyPr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FFFF66"/>
                </a:solidFill>
                <a:latin typeface="Arial" charset="0"/>
              </a:rPr>
              <a:t>Размещение иногородних студентов</a:t>
            </a:r>
          </a:p>
        </p:txBody>
      </p:sp>
      <p:pic>
        <p:nvPicPr>
          <p:cNvPr id="4" name="Содержимое 3" descr="em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6672" y="188640"/>
            <a:ext cx="1479180" cy="1368152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0"/>
            <a:ext cx="807524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 многокомнатные квартиры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 адресам: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Энтузиастов 23 и М.Кошевого 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717032"/>
            <a:ext cx="73448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FFFF66"/>
                </a:solidFill>
                <a:latin typeface="Arial" charset="0"/>
              </a:rPr>
              <a:t>Стоимость проживания</a:t>
            </a:r>
          </a:p>
          <a:p>
            <a:pPr algn="ctr">
              <a:defRPr/>
            </a:pPr>
            <a:r>
              <a:rPr lang="ru-RU" sz="2800" dirty="0" smtClean="0"/>
              <a:t>1 чел. в комнате</a:t>
            </a:r>
            <a:r>
              <a:rPr lang="en-US" sz="2800" dirty="0" smtClean="0"/>
              <a:t> - </a:t>
            </a:r>
            <a:r>
              <a:rPr lang="ru-RU" sz="2800" dirty="0" smtClean="0"/>
              <a:t>3000</a:t>
            </a:r>
            <a:endParaRPr lang="en-US" sz="2800" dirty="0" smtClean="0"/>
          </a:p>
          <a:p>
            <a:pPr algn="ctr">
              <a:defRPr/>
            </a:pPr>
            <a:r>
              <a:rPr lang="ru-RU" sz="2800" dirty="0" smtClean="0"/>
              <a:t>2 чел. в комнате</a:t>
            </a:r>
            <a:r>
              <a:rPr lang="en-US" sz="2800" dirty="0" smtClean="0"/>
              <a:t> - </a:t>
            </a:r>
            <a:r>
              <a:rPr lang="ru-RU" sz="2800" dirty="0" smtClean="0"/>
              <a:t>2700</a:t>
            </a:r>
            <a:endParaRPr lang="en-US" sz="2800" dirty="0" smtClean="0"/>
          </a:p>
          <a:p>
            <a:pPr algn="ctr">
              <a:defRPr/>
            </a:pPr>
            <a:r>
              <a:rPr lang="ru-RU" sz="2800" dirty="0" smtClean="0"/>
              <a:t>3 чел. в комнате</a:t>
            </a:r>
            <a:r>
              <a:rPr lang="en-US" sz="2800" dirty="0" smtClean="0"/>
              <a:t> - </a:t>
            </a:r>
            <a:r>
              <a:rPr lang="ru-RU" sz="2800" dirty="0" smtClean="0"/>
              <a:t>2100 </a:t>
            </a:r>
            <a:endParaRPr lang="en-US" sz="2800" dirty="0" smtClean="0"/>
          </a:p>
          <a:p>
            <a:pPr algn="ctr">
              <a:defRPr/>
            </a:pPr>
            <a:r>
              <a:rPr lang="ru-RU" sz="2800" dirty="0" smtClean="0"/>
              <a:t>4 чел. в комнате</a:t>
            </a:r>
            <a:r>
              <a:rPr lang="en-US" sz="2800" dirty="0" smtClean="0"/>
              <a:t> - </a:t>
            </a:r>
            <a:r>
              <a:rPr lang="ru-RU" sz="2800" dirty="0" smtClean="0"/>
              <a:t>1800</a:t>
            </a:r>
            <a:endParaRPr lang="ru-R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203032" cy="17877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Институт технологий (филиал) ДГТУ в г.Волгодонске</a:t>
            </a:r>
            <a:r>
              <a:rPr lang="ru-RU" sz="28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Обучается около 1,5 </a:t>
            </a:r>
            <a:r>
              <a:rPr lang="ru-RU" sz="2800" b="1" dirty="0" err="1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тыс</a:t>
            </a:r>
            <a:r>
              <a:rPr lang="ru-RU" sz="28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 студентов</a:t>
            </a:r>
            <a:endParaRPr lang="ru-RU" sz="2800" b="1" dirty="0">
              <a:solidFill>
                <a:srgbClr val="FFFF66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Содержимое 3" descr="em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2356" y="188640"/>
            <a:ext cx="2461644" cy="2276872"/>
          </a:xfrm>
          <a:prstGeom prst="rect">
            <a:avLst/>
          </a:prstGeom>
        </p:spPr>
      </p:pic>
      <p:pic>
        <p:nvPicPr>
          <p:cNvPr id="1026" name="Picture 2" descr="F:\Профориентация\Здание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6192688" cy="4126845"/>
          </a:xfrm>
          <a:prstGeom prst="rect">
            <a:avLst/>
          </a:prstGeom>
          <a:noFill/>
        </p:spPr>
      </p:pic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6444208" y="5877272"/>
            <a:ext cx="2529607" cy="8382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Пр.Мира 16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Ул. Лермонтова 18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6563072" cy="14401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более 9000 выпускников </a:t>
            </a:r>
            <a:br>
              <a:rPr lang="ru-RU" sz="32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за 25 лет</a:t>
            </a:r>
          </a:p>
        </p:txBody>
      </p:sp>
      <p:pic>
        <p:nvPicPr>
          <p:cNvPr id="5" name="Содержимое 3" descr="em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4624" y="188640"/>
            <a:ext cx="1946290" cy="18002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1547" y="4659635"/>
            <a:ext cx="2582453" cy="186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F:\Профориентация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89" y="2204863"/>
            <a:ext cx="2586436" cy="203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рофориентация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963974"/>
            <a:ext cx="6326689" cy="45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34704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Направления подготовки, реализуемые в Институте технологий (филиале) ДГТУ </a:t>
            </a:r>
            <a:br>
              <a:rPr lang="ru-RU" sz="32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в г.Волгодонске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7776864" cy="4392488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09.03.02 </a:t>
            </a:r>
          </a:p>
          <a:p>
            <a:pPr algn="ctr"/>
            <a:r>
              <a:rPr lang="ru-RU" dirty="0" smtClean="0"/>
              <a:t>ИНФОРМАЦИОННЫЕ СИСТЕМЫ И ТЕХНОЛОГИИ</a:t>
            </a:r>
          </a:p>
          <a:p>
            <a:pPr algn="ctr"/>
            <a:r>
              <a:rPr lang="ru-RU" dirty="0" smtClean="0"/>
              <a:t>З8.03.01</a:t>
            </a:r>
          </a:p>
          <a:p>
            <a:pPr algn="ctr"/>
            <a:r>
              <a:rPr lang="ru-RU" dirty="0" smtClean="0"/>
              <a:t>ЭКОНОМИКА</a:t>
            </a:r>
          </a:p>
          <a:p>
            <a:pPr algn="ctr"/>
            <a:r>
              <a:rPr lang="ru-RU" dirty="0" smtClean="0"/>
              <a:t>38.03.02</a:t>
            </a:r>
          </a:p>
          <a:p>
            <a:pPr algn="ctr"/>
            <a:r>
              <a:rPr lang="ru-RU" dirty="0" smtClean="0"/>
              <a:t>МЕНЕДЖМЕНТ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4" name="Содержимое 3" descr="em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88640"/>
            <a:ext cx="2461644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34704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Направления подготовки, реализуемые в Институте технологий (филиале) ДГТУ </a:t>
            </a:r>
            <a:br>
              <a:rPr lang="ru-RU" sz="32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в г.Волгодонске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3921299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37.03.01</a:t>
            </a:r>
          </a:p>
          <a:p>
            <a:pPr algn="ctr"/>
            <a:r>
              <a:rPr lang="ru-RU" dirty="0" smtClean="0"/>
              <a:t>ПСИХОЛОГИЯ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39.03.02</a:t>
            </a:r>
          </a:p>
          <a:p>
            <a:pPr algn="ctr"/>
            <a:r>
              <a:rPr lang="ru-RU" dirty="0" smtClean="0"/>
              <a:t>СОЦИАЛЬНАЯ РАБОТА</a:t>
            </a:r>
          </a:p>
          <a:p>
            <a:endParaRPr lang="ru-RU" dirty="0"/>
          </a:p>
        </p:txBody>
      </p:sp>
      <p:pic>
        <p:nvPicPr>
          <p:cNvPr id="4" name="Содержимое 3" descr="em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88640"/>
            <a:ext cx="2461644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34704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Направления подготовки, реализуемые в Институте технологий (филиале) ДГТУ </a:t>
            </a:r>
            <a:br>
              <a:rPr lang="ru-RU" sz="32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в г.Волгодонске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39212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900" dirty="0" smtClean="0"/>
              <a:t>43.03.01</a:t>
            </a:r>
          </a:p>
          <a:p>
            <a:pPr algn="ctr"/>
            <a:r>
              <a:rPr lang="ru-RU" sz="3900" dirty="0" smtClean="0"/>
              <a:t>СЕРВИС:</a:t>
            </a:r>
          </a:p>
          <a:p>
            <a:pPr algn="ctr"/>
            <a:r>
              <a:rPr lang="ru-RU" sz="3900" dirty="0" smtClean="0"/>
              <a:t>сервис транспортных средств</a:t>
            </a:r>
          </a:p>
          <a:p>
            <a:pPr algn="ctr"/>
            <a:r>
              <a:rPr lang="ru-RU" sz="3900" dirty="0" smtClean="0"/>
              <a:t>СЕРВИС:</a:t>
            </a:r>
          </a:p>
          <a:p>
            <a:pPr algn="ctr"/>
            <a:r>
              <a:rPr lang="ru-RU" sz="3900" dirty="0" smtClean="0"/>
              <a:t>социально-культурный сервис</a:t>
            </a:r>
          </a:p>
          <a:p>
            <a:pPr algn="ctr"/>
            <a:r>
              <a:rPr lang="ru-RU" sz="3900" dirty="0" smtClean="0"/>
              <a:t>43.03.02</a:t>
            </a:r>
          </a:p>
          <a:p>
            <a:pPr algn="ctr"/>
            <a:r>
              <a:rPr lang="ru-RU" sz="3900" dirty="0" smtClean="0"/>
              <a:t>ТУРИЗМ</a:t>
            </a:r>
          </a:p>
          <a:p>
            <a:pPr algn="ctr"/>
            <a:endParaRPr lang="ru-RU" sz="3900" dirty="0" smtClean="0"/>
          </a:p>
          <a:p>
            <a:endParaRPr lang="ru-RU" dirty="0"/>
          </a:p>
        </p:txBody>
      </p:sp>
      <p:pic>
        <p:nvPicPr>
          <p:cNvPr id="4" name="Содержимое 3" descr="em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88640"/>
            <a:ext cx="2461644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34704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Направления подготовки, реализуемые в Институте технологий (филиале) ДГТУ </a:t>
            </a:r>
            <a:br>
              <a:rPr lang="ru-RU" sz="32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FFF66"/>
                </a:solidFill>
                <a:latin typeface="Arial" charset="0"/>
                <a:ea typeface="+mn-ea"/>
                <a:cs typeface="+mn-cs"/>
              </a:rPr>
              <a:t>в г.Волгодонске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39212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dirty="0" smtClean="0"/>
              <a:t>44.03.01</a:t>
            </a:r>
          </a:p>
          <a:p>
            <a:pPr algn="ctr"/>
            <a:r>
              <a:rPr lang="ru-RU" sz="4000" dirty="0" smtClean="0"/>
              <a:t>ПЕДАГОГИЧЕСКОЕ ОБРАЗОВАНИЕ: </a:t>
            </a:r>
            <a:endParaRPr lang="en-US" sz="4000" dirty="0" smtClean="0"/>
          </a:p>
          <a:p>
            <a:pPr algn="ctr"/>
            <a:r>
              <a:rPr lang="ru-RU" sz="4000" dirty="0" smtClean="0"/>
              <a:t>начальное образование</a:t>
            </a:r>
          </a:p>
          <a:p>
            <a:pPr algn="ctr"/>
            <a:r>
              <a:rPr lang="ru-RU" sz="4000" dirty="0" smtClean="0"/>
              <a:t> дошкольное</a:t>
            </a:r>
            <a:r>
              <a:rPr lang="en-US" sz="4000" dirty="0" smtClean="0"/>
              <a:t> </a:t>
            </a:r>
            <a:r>
              <a:rPr lang="ru-RU" sz="4000" dirty="0" smtClean="0"/>
              <a:t>образование</a:t>
            </a:r>
          </a:p>
          <a:p>
            <a:pPr algn="ctr"/>
            <a:r>
              <a:rPr lang="ru-RU" sz="4000" dirty="0" smtClean="0"/>
              <a:t> физическая культура</a:t>
            </a:r>
          </a:p>
          <a:p>
            <a:pPr algn="ctr"/>
            <a:endParaRPr lang="ru-RU" sz="3900" dirty="0" smtClean="0"/>
          </a:p>
          <a:p>
            <a:endParaRPr lang="ru-RU" dirty="0"/>
          </a:p>
        </p:txBody>
      </p:sp>
      <p:pic>
        <p:nvPicPr>
          <p:cNvPr id="4" name="Содержимое 3" descr="em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88640"/>
            <a:ext cx="2461644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+mn-lt"/>
                <a:cs typeface="Times New Roman" pitchFamily="18" charset="0"/>
              </a:rPr>
              <a:t>Документы на право ведения образовательной деятельност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39504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533429" cy="49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.4|5|5.5|5.3|7"/>
</p:tagLst>
</file>

<file path=ppt/theme/theme1.xml><?xml version="1.0" encoding="utf-8"?>
<a:theme xmlns:a="http://schemas.openxmlformats.org/drawingml/2006/main" name="Техническая">
  <a:themeElements>
    <a:clrScheme name="Другая 8">
      <a:dk1>
        <a:srgbClr val="548DD4"/>
      </a:dk1>
      <a:lt1>
        <a:sysClr val="window" lastClr="FFFFFF"/>
      </a:lt1>
      <a:dk2>
        <a:srgbClr val="437EB3"/>
      </a:dk2>
      <a:lt2>
        <a:srgbClr val="B8CCE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1120</TotalTime>
  <Words>441</Words>
  <Application>Microsoft Office PowerPoint</Application>
  <PresentationFormat>Экран (4:3)</PresentationFormat>
  <Paragraphs>182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Техническая</vt:lpstr>
      <vt:lpstr>Презентация PowerPoint</vt:lpstr>
      <vt:lpstr>ИНСТИТУТ ТЕХНОЛОГИЙ  (филиал) Донского государственного технического университета  в г. Волгодонске</vt:lpstr>
      <vt:lpstr> Институт технологий (филиал) ДГТУ в г.Волгодонске  Обучается около 1,5 тыс студентов</vt:lpstr>
      <vt:lpstr>более 9000 выпускников  за 25 лет</vt:lpstr>
      <vt:lpstr>Направления подготовки, реализуемые в Институте технологий (филиале) ДГТУ  в г.Волгодонске</vt:lpstr>
      <vt:lpstr>Направления подготовки, реализуемые в Институте технологий (филиале) ДГТУ  в г.Волгодонске</vt:lpstr>
      <vt:lpstr>Направления подготовки, реализуемые в Институте технологий (филиале) ДГТУ  в г.Волгодонске</vt:lpstr>
      <vt:lpstr>Направления подготовки, реализуемые в Институте технологий (филиале) ДГТУ  в г.Волгодонске</vt:lpstr>
      <vt:lpstr>Документы на право ведения образовательной деятельности</vt:lpstr>
      <vt:lpstr>Материально-техническая база института</vt:lpstr>
      <vt:lpstr>Презентация PowerPoint</vt:lpstr>
      <vt:lpstr>Презентация PowerPoint</vt:lpstr>
      <vt:lpstr>Презентация PowerPoint</vt:lpstr>
      <vt:lpstr>Воспитательная работа</vt:lpstr>
      <vt:lpstr>Студенческий пожарно-спасательный отряд</vt:lpstr>
      <vt:lpstr>Конкурсы художественной самодеятельности</vt:lpstr>
      <vt:lpstr>Формы и сроки обучения</vt:lpstr>
      <vt:lpstr>Количество бюджетных  мест в 2019 году</vt:lpstr>
      <vt:lpstr>Лица, имеющие особое право при приеме</vt:lpstr>
      <vt:lpstr>При приеме могут начислить баллы (не более 10) за следующие индивидуальные достижения:</vt:lpstr>
      <vt:lpstr>Стоимость обучения в 2019/2020 учебном году </vt:lpstr>
      <vt:lpstr>Сроки подачи документов в приемную комиссию на бюджетные места</vt:lpstr>
      <vt:lpstr>Сроки подачи документов в приемную комиссию на места по договорам об оказании платных образовательных услуг</vt:lpstr>
      <vt:lpstr>Перечень документов, необходимых для поступления</vt:lpstr>
      <vt:lpstr>Презентация PowerPoint</vt:lpstr>
      <vt:lpstr>Презентация PowerPoint</vt:lpstr>
    </vt:vector>
  </TitlesOfParts>
  <Company>ИТ (филиал) ДГТУ в г.Волгодонске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Институт технологий (филиал) ДГТУ в  г. волгодонске</dc:title>
  <dc:creator>starikova</dc:creator>
  <cp:lastModifiedBy>Катя</cp:lastModifiedBy>
  <cp:revision>114</cp:revision>
  <dcterms:created xsi:type="dcterms:W3CDTF">2017-10-17T09:06:16Z</dcterms:created>
  <dcterms:modified xsi:type="dcterms:W3CDTF">2019-10-21T18:24:37Z</dcterms:modified>
</cp:coreProperties>
</file>